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74" r:id="rId7"/>
    <p:sldId id="262" r:id="rId8"/>
    <p:sldId id="263" r:id="rId9"/>
    <p:sldId id="276" r:id="rId10"/>
    <p:sldId id="280" r:id="rId11"/>
    <p:sldId id="281" r:id="rId12"/>
    <p:sldId id="275" r:id="rId13"/>
    <p:sldId id="282" r:id="rId14"/>
    <p:sldId id="283" r:id="rId15"/>
    <p:sldId id="277" r:id="rId16"/>
    <p:sldId id="284" r:id="rId17"/>
    <p:sldId id="278" r:id="rId18"/>
    <p:sldId id="285" r:id="rId19"/>
    <p:sldId id="286" r:id="rId20"/>
    <p:sldId id="279" r:id="rId21"/>
    <p:sldId id="287" r:id="rId22"/>
    <p:sldId id="264" r:id="rId23"/>
    <p:sldId id="273" r:id="rId24"/>
    <p:sldId id="265" r:id="rId25"/>
    <p:sldId id="270" r:id="rId26"/>
    <p:sldId id="271" r:id="rId27"/>
    <p:sldId id="272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vy8WiJ/Ow5rk87S0EHAu5JeVP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31c5cac17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4" name="Google Shape;94;g2d31c5cac1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31c5cac17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3" name="Google Shape;163;g2d31c5cac17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9661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31c5cac17_1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0" name="Google Shape;170;g2d31c5cac17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31c5cac17_1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2" name="Google Shape;202;g2d31c5cac17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31c5cac17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9" name="Google Shape;209;g2d31c5cac17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17" name="Google Shape;2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31c5cac17_1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01" name="Google Shape;101;g2d31c5cac17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31c5cac17_1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10" name="Google Shape;110;g2d31c5cac17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18" name="Google Shape;1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31c5cac17_1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25" name="Google Shape;125;g2d31c5cac17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31c5cac17_1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25" name="Google Shape;125;g2d31c5cac17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2624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31c5cac17_1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1" name="Google Shape;141;g2d31c5cac17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31c5cac17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2" name="Google Shape;152;g2d31c5cac17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31c5cac17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3" name="Google Shape;163;g2d31c5cac17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8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../root/database/HC-schema.sq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../root/database/HC-schema.sq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../root/database/HC-data.sq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../root/database/HC-data.sq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../root/database/HC-data.sq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../root/database/HC-procedure.sq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../root/database/HC-procedure.sq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../root/database/HC-views.sq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../root/database/HC-views.sq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../root/database/HC-views.sq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../root/database/HC-users.sq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../root/public/index.ph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../root/public/index.ph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../root/public/index.ph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ttle-Johny/HealthConnecti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../root/database/MR_HC.mw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../root/database/localhost%20_%20127.0.0.1%20_%20health_connection%20_%20phpMyAdmin%205.2.1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../root/database/HC-schema.sq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31c5cac17_1_7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latin typeface="+mj-lt"/>
                <a:cs typeface="Times New Roman"/>
                <a:sym typeface="Times New Roman"/>
              </a:rPr>
              <a:t>Nombre Del Proyecto</a:t>
            </a:r>
            <a:endParaRPr dirty="0">
              <a:latin typeface="+mj-lt"/>
              <a:cs typeface="Times New Roman"/>
              <a:sym typeface="Times New Roman"/>
            </a:endParaRPr>
          </a:p>
        </p:txBody>
      </p:sp>
      <p:sp>
        <p:nvSpPr>
          <p:cNvPr id="97" name="Google Shape;97;g2d31c5cac17_1_7"/>
          <p:cNvSpPr txBox="1"/>
          <p:nvPr/>
        </p:nvSpPr>
        <p:spPr>
          <a:xfrm>
            <a:off x="871728" y="2164058"/>
            <a:ext cx="10448544" cy="2529883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90000"/>
              </a:lnSpc>
              <a:buClr>
                <a:schemeClr val="lt1"/>
              </a:buClr>
              <a:buSzPts val="4400"/>
            </a:pPr>
            <a:r>
              <a:rPr lang="es-MX" sz="8800" dirty="0">
                <a:solidFill>
                  <a:schemeClr val="dk1"/>
                </a:solidFill>
                <a:latin typeface="+mj-lt"/>
                <a:ea typeface="Calibri"/>
                <a:cs typeface="Times New Roman"/>
                <a:sym typeface="Times New Roman"/>
              </a:rPr>
              <a:t>HEALTH </a:t>
            </a:r>
            <a:br>
              <a:rPr lang="es-MX" sz="8800" dirty="0">
                <a:solidFill>
                  <a:schemeClr val="dk1"/>
                </a:solidFill>
                <a:latin typeface="+mj-lt"/>
                <a:ea typeface="Calibri"/>
                <a:cs typeface="Times New Roman"/>
                <a:sym typeface="Times New Roman"/>
              </a:rPr>
            </a:br>
            <a:r>
              <a:rPr lang="es-MX" sz="8800" dirty="0">
                <a:solidFill>
                  <a:schemeClr val="bg1"/>
                </a:solidFill>
                <a:latin typeface="+mj-lt"/>
                <a:ea typeface="Calibri"/>
                <a:cs typeface="Times New Roman"/>
                <a:sym typeface="Times New Roman"/>
              </a:rPr>
              <a:t>CONNECTION</a:t>
            </a:r>
            <a:endParaRPr sz="8800" dirty="0">
              <a:solidFill>
                <a:schemeClr val="bg1"/>
              </a:solidFill>
              <a:latin typeface="+mj-lt"/>
              <a:ea typeface="Calibri"/>
              <a:cs typeface="Times New Roman"/>
              <a:sym typeface="Times New Roman"/>
            </a:endParaRPr>
          </a:p>
        </p:txBody>
      </p:sp>
      <p:sp>
        <p:nvSpPr>
          <p:cNvPr id="98" name="Google Shape;98;g2d31c5cac17_1_7"/>
          <p:cNvSpPr txBox="1"/>
          <p:nvPr/>
        </p:nvSpPr>
        <p:spPr>
          <a:xfrm>
            <a:off x="11610475" y="6116050"/>
            <a:ext cx="45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F57889-D0A7-2D1C-FC51-B70BFF8E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s-CO" dirty="0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Schema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7BADF8C-3EA2-C5CB-789B-E334550209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641"/>
          <a:stretch/>
        </p:blipFill>
        <p:spPr>
          <a:xfrm>
            <a:off x="502895" y="1432560"/>
            <a:ext cx="4353307" cy="5334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C599F45-09B9-CE10-12AD-0E30D6929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273" y="1441752"/>
            <a:ext cx="3736599" cy="53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5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F57889-D0A7-2D1C-FC51-B70BFF8E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s-CO" dirty="0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Schema</a:t>
            </a:r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0748F5F-87C3-F694-0DF2-4359ACBC1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902" y="1474394"/>
            <a:ext cx="7761329" cy="514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31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9F28E-9B6F-0BBB-60D7-9A10A233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s-CO" dirty="0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F1E2FC-0822-7E15-E697-7B04D2D1A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10" y="1470060"/>
            <a:ext cx="4290947" cy="524163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EC4AE1E-FCD6-613E-4F75-9CC517D0F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258" y="1470060"/>
            <a:ext cx="7273917" cy="506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6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9F28E-9B6F-0BBB-60D7-9A10A233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s-CO" dirty="0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FCEE0C-91A7-5D89-407D-44383272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240" y="1617834"/>
            <a:ext cx="7810361" cy="504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67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9F28E-9B6F-0BBB-60D7-9A10A233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s-CO" dirty="0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11DB94-7A39-C587-B1C4-E2366C248F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537" b="48529"/>
          <a:stretch/>
        </p:blipFill>
        <p:spPr>
          <a:xfrm>
            <a:off x="215535" y="1783052"/>
            <a:ext cx="5732778" cy="40173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8A5DAB3-F446-8921-D23B-142C46C26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945" y="1746750"/>
            <a:ext cx="5479307" cy="408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99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9F28E-9B6F-0BBB-60D7-9A10A233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s-CO" dirty="0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Procedures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CFF902-E11F-8A68-B766-9C61A2B3B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73" y="1476403"/>
            <a:ext cx="8836288" cy="523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36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9F28E-9B6F-0BBB-60D7-9A10A233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s-CO" dirty="0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Procedures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1AD328-9EDB-4FB2-2519-243938D36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5" y="1481328"/>
            <a:ext cx="4629772" cy="52395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B54DB2-4E4E-477E-08F1-07F46FD89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003" y="1952737"/>
            <a:ext cx="5534797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9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FAC91-4102-E1B3-1E8B-0AD0FF75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s-CO" dirty="0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Views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AEA97F-B401-2B91-1114-CCF6F5B4F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22" y="1461929"/>
            <a:ext cx="7531156" cy="51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05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FAC91-4102-E1B3-1E8B-0AD0FF75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s-CO" dirty="0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Views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69D92A-A7C6-2EDD-A578-D2D938B10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872" y="1484094"/>
            <a:ext cx="7630255" cy="515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35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FAC91-4102-E1B3-1E8B-0AD0FF75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s-CO" dirty="0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Views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9356B17-A20B-47DD-0E1C-AA4483CD2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888" y="2571630"/>
            <a:ext cx="9126224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55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31c5cac17_1_75"/>
          <p:cNvSpPr txBox="1">
            <a:spLocks noGrp="1"/>
          </p:cNvSpPr>
          <p:nvPr>
            <p:ph type="title"/>
          </p:nvPr>
        </p:nvSpPr>
        <p:spPr>
          <a:xfrm>
            <a:off x="456236" y="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latin typeface="+mj-lt"/>
                <a:cs typeface="Times New Roman"/>
                <a:sym typeface="Times New Roman"/>
              </a:rPr>
              <a:t>Logo</a:t>
            </a:r>
            <a:r>
              <a:rPr lang="es-MX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MX" dirty="0">
                <a:latin typeface="+mj-lt"/>
                <a:cs typeface="Times New Roman"/>
                <a:sym typeface="Times New Roman"/>
              </a:rPr>
              <a:t>Del Proyecto  </a:t>
            </a:r>
            <a:endParaRPr dirty="0">
              <a:latin typeface="+mj-lt"/>
              <a:cs typeface="Times New Roman"/>
              <a:sym typeface="Times New Roman"/>
            </a:endParaRPr>
          </a:p>
        </p:txBody>
      </p:sp>
      <p:sp>
        <p:nvSpPr>
          <p:cNvPr id="104" name="Google Shape;104;g2d31c5cac17_1_75"/>
          <p:cNvSpPr txBox="1"/>
          <p:nvPr/>
        </p:nvSpPr>
        <p:spPr>
          <a:xfrm>
            <a:off x="1488225" y="2766825"/>
            <a:ext cx="8451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g2d31c5cac17_1_75"/>
          <p:cNvSpPr txBox="1"/>
          <p:nvPr/>
        </p:nvSpPr>
        <p:spPr>
          <a:xfrm>
            <a:off x="11610475" y="6116050"/>
            <a:ext cx="45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g2d31c5cac17_1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944" y="2174350"/>
            <a:ext cx="6746131" cy="37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2d31c5cac17_1_75"/>
          <p:cNvSpPr txBox="1"/>
          <p:nvPr/>
        </p:nvSpPr>
        <p:spPr>
          <a:xfrm>
            <a:off x="2799325" y="2271925"/>
            <a:ext cx="9432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8DB74-1762-D013-8B2B-1B6D4E4F4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ENCRYPT </a:t>
            </a:r>
            <a:r>
              <a:rPr lang="es-CO"/>
              <a:t>password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C79ACD9-319F-CDD2-065F-9E289922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01" y="2142946"/>
            <a:ext cx="11831701" cy="128605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B203D9B-E13E-DF30-B9A9-306BFE04BF2F}"/>
              </a:ext>
            </a:extLst>
          </p:cNvPr>
          <p:cNvSpPr txBox="1"/>
          <p:nvPr/>
        </p:nvSpPr>
        <p:spPr>
          <a:xfrm>
            <a:off x="253301" y="1762928"/>
            <a:ext cx="2071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 AES_ENCRYPT()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D5A161-74CD-6476-991D-5F7DB5EB5D50}"/>
              </a:ext>
            </a:extLst>
          </p:cNvPr>
          <p:cNvSpPr txBox="1"/>
          <p:nvPr/>
        </p:nvSpPr>
        <p:spPr>
          <a:xfrm>
            <a:off x="253300" y="3881258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 HASH</a:t>
            </a:r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61C36EE-67E6-54E0-129B-0C5218775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00" y="4305299"/>
            <a:ext cx="11831701" cy="120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01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8DB74-1762-D013-8B2B-1B6D4E4F4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 Users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6E8ED53-1F10-D305-B377-F8A85B7C7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571" y="2425322"/>
            <a:ext cx="7496858" cy="200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13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31c5cac17_1_41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dirty="0" err="1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Frontend</a:t>
            </a:r>
            <a:r>
              <a:rPr lang="es-MX" dirty="0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MX" dirty="0" err="1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r>
              <a:rPr lang="es-MX" dirty="0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 Bootstrap</a:t>
            </a:r>
            <a:endParaRPr dirty="0">
              <a:solidFill>
                <a:schemeClr val="tx1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g2d31c5cac17_1_41"/>
          <p:cNvSpPr txBox="1"/>
          <p:nvPr/>
        </p:nvSpPr>
        <p:spPr>
          <a:xfrm>
            <a:off x="11670625" y="6242400"/>
            <a:ext cx="3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EB108F-712F-E1D6-079B-8B9E11ED11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07"/>
          <a:stretch/>
        </p:blipFill>
        <p:spPr>
          <a:xfrm>
            <a:off x="0" y="1588957"/>
            <a:ext cx="12192000" cy="526904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31c5cac17_1_41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dirty="0" err="1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Frontend</a:t>
            </a:r>
            <a:r>
              <a:rPr lang="es-MX" dirty="0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MX" dirty="0" err="1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r>
              <a:rPr lang="es-MX" dirty="0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 Bootstrap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g2d31c5cac17_1_41"/>
          <p:cNvSpPr txBox="1"/>
          <p:nvPr/>
        </p:nvSpPr>
        <p:spPr>
          <a:xfrm>
            <a:off x="11670625" y="6242400"/>
            <a:ext cx="3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191729-F4F8-1B22-ED4D-8C37740B5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7811"/>
            <a:ext cx="12192000" cy="535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80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31c5cac17_1_102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dirty="0" err="1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Frontend</a:t>
            </a:r>
            <a:r>
              <a:rPr lang="es-MX" dirty="0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MX" dirty="0" err="1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r>
              <a:rPr lang="es-MX" dirty="0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 Bootstrap</a:t>
            </a:r>
            <a:endParaRPr lang="es-MX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g2d31c5cac17_1_102"/>
          <p:cNvSpPr txBox="1"/>
          <p:nvPr/>
        </p:nvSpPr>
        <p:spPr>
          <a:xfrm>
            <a:off x="11670625" y="6242400"/>
            <a:ext cx="3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948EC7-ABD8-C626-CA29-2E98DCF8F6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55"/>
          <a:stretch/>
        </p:blipFill>
        <p:spPr>
          <a:xfrm>
            <a:off x="819780" y="1457386"/>
            <a:ext cx="4531023" cy="537397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F8BFC4B-CB76-338D-C778-1EE54186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198" y="1457386"/>
            <a:ext cx="4531024" cy="540061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31c5cac17_1_88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dirty="0" err="1">
                <a:latin typeface="+mj-lt"/>
                <a:ea typeface="Times New Roman"/>
                <a:cs typeface="Times New Roman"/>
                <a:sym typeface="Times New Roman"/>
              </a:rPr>
              <a:t>Crud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g2d31c5cac17_1_88"/>
          <p:cNvSpPr txBox="1"/>
          <p:nvPr/>
        </p:nvSpPr>
        <p:spPr>
          <a:xfrm>
            <a:off x="11670625" y="6242400"/>
            <a:ext cx="3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2d31c5cac17_1_88"/>
          <p:cNvSpPr txBox="1"/>
          <p:nvPr/>
        </p:nvSpPr>
        <p:spPr>
          <a:xfrm>
            <a:off x="1763550" y="5752100"/>
            <a:ext cx="6870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2F48A7-84CD-5A32-D886-E97FB99DF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743"/>
            <a:ext cx="12192000" cy="534125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31c5cac17_1_65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dirty="0" err="1">
                <a:latin typeface="+mj-lt"/>
                <a:ea typeface="Times New Roman"/>
                <a:cs typeface="Times New Roman"/>
                <a:sym typeface="Times New Roman"/>
              </a:rPr>
              <a:t>Github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g2d31c5cac17_1_65"/>
          <p:cNvSpPr txBox="1"/>
          <p:nvPr/>
        </p:nvSpPr>
        <p:spPr>
          <a:xfrm>
            <a:off x="11670625" y="6242400"/>
            <a:ext cx="3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2d31c5cac17_1_65"/>
          <p:cNvSpPr txBox="1"/>
          <p:nvPr/>
        </p:nvSpPr>
        <p:spPr>
          <a:xfrm>
            <a:off x="1763550" y="5752100"/>
            <a:ext cx="6870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000" u="sng">
                <a:solidFill>
                  <a:srgbClr val="1155CC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- little-Johny/Health Connection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g2d31c5cac17_1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25" y="2275763"/>
            <a:ext cx="10444401" cy="31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4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d31c5cac17_1_1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latin typeface="+mj-lt"/>
                <a:cs typeface="Times New Roman"/>
                <a:sym typeface="Times New Roman"/>
              </a:rPr>
              <a:t>Integrantes</a:t>
            </a:r>
            <a:endParaRPr dirty="0">
              <a:latin typeface="+mj-lt"/>
              <a:cs typeface="Times New Roman"/>
              <a:sym typeface="Times New Roman"/>
            </a:endParaRPr>
          </a:p>
        </p:txBody>
      </p:sp>
      <p:sp>
        <p:nvSpPr>
          <p:cNvPr id="113" name="Google Shape;113;g2d31c5cac17_1_14"/>
          <p:cNvSpPr txBox="1"/>
          <p:nvPr/>
        </p:nvSpPr>
        <p:spPr>
          <a:xfrm>
            <a:off x="6104025" y="3387225"/>
            <a:ext cx="48678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s-MX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Samuel Useche Chaparro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s-MX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Sebastian Enrique Florez Varelas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s-MX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Stiven David Montiel Canchila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s-MX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Johny Molano Patiño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g2d31c5cac17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375" y="2269179"/>
            <a:ext cx="4680700" cy="37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d31c5cac17_1_14"/>
          <p:cNvSpPr txBox="1"/>
          <p:nvPr/>
        </p:nvSpPr>
        <p:spPr>
          <a:xfrm>
            <a:off x="11610475" y="6116050"/>
            <a:ext cx="45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latin typeface="+mj-lt"/>
                <a:cs typeface="Times New Roman"/>
                <a:sym typeface="Times New Roman"/>
              </a:rPr>
              <a:t>Introducción</a:t>
            </a:r>
            <a:r>
              <a:rPr lang="es-MX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1360286" y="1714976"/>
            <a:ext cx="8707500" cy="480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1800" b="1" dirty="0"/>
              <a:t>HealthConnection</a:t>
            </a:r>
            <a:r>
              <a:rPr lang="es-MX" sz="1800" dirty="0"/>
              <a:t> es un sistema de información diseñado para mejorar y automatizar la gestión administrativa de clínicas y centros de salud. Su propósito principal es ofrecer una solución integral para el manejo de datos médicos, lo que facilita el registro de pacientes, la programación y gestión de citas, así como la coordinación eficiente de los servicios clínicos dentro de una plataforma unificada.</a:t>
            </a:r>
          </a:p>
          <a:p>
            <a:endParaRPr lang="es-MX" sz="1800" dirty="0"/>
          </a:p>
          <a:p>
            <a:r>
              <a:rPr lang="es-MX" sz="1800" dirty="0"/>
              <a:t>En un entorno donde la eficiencia y precisión en la atención médica son esenciales, </a:t>
            </a:r>
            <a:r>
              <a:rPr lang="es-MX" sz="1800" b="1" dirty="0"/>
              <a:t>HealthConnection</a:t>
            </a:r>
            <a:r>
              <a:rPr lang="es-MX" sz="1800" dirty="0"/>
              <a:t> busca reducir las tareas administrativas repetitivas, mejorar la comunicación entre los profesionales de la salud y garantizar que los pacientes reciban una atención rápida y de calidad. Además, el sistema incluye funciones para gestionar inventarios, compras y ventas, optimizando el uso de recursos dentro del centro médico.</a:t>
            </a:r>
          </a:p>
          <a:p>
            <a:endParaRPr lang="es-MX" sz="1800" dirty="0"/>
          </a:p>
          <a:p>
            <a:r>
              <a:rPr lang="es-MX" sz="1800" dirty="0"/>
              <a:t>Con una interfaz amigable y flexible, </a:t>
            </a:r>
            <a:r>
              <a:rPr lang="es-MX" sz="1800" b="1" dirty="0"/>
              <a:t>HealthConnection</a:t>
            </a:r>
            <a:r>
              <a:rPr lang="es-MX" sz="1800" dirty="0"/>
              <a:t> se adapta a las necesidades específicas de cada clínica, centralizando la información y mejorando la productividad al minimizar errores y asegurar un flujo de datos eficiente entre las distintas áreas del centro.</a:t>
            </a:r>
          </a:p>
        </p:txBody>
      </p:sp>
      <p:sp>
        <p:nvSpPr>
          <p:cNvPr id="122" name="Google Shape;122;p2"/>
          <p:cNvSpPr txBox="1"/>
          <p:nvPr/>
        </p:nvSpPr>
        <p:spPr>
          <a:xfrm>
            <a:off x="11610475" y="6116050"/>
            <a:ext cx="45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31c5cac17_1_82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latin typeface="+mj-lt"/>
                <a:ea typeface="Times New Roman"/>
                <a:cs typeface="Times New Roman"/>
                <a:sym typeface="Times New Roman"/>
              </a:rPr>
              <a:t>Alcance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g2d31c5cac17_1_82"/>
          <p:cNvSpPr txBox="1"/>
          <p:nvPr/>
        </p:nvSpPr>
        <p:spPr>
          <a:xfrm>
            <a:off x="518881" y="2212848"/>
            <a:ext cx="11154238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spAutoFit/>
          </a:bodyPr>
          <a:lstStyle/>
          <a:p>
            <a:r>
              <a:rPr lang="es-MX" sz="1800" dirty="0"/>
              <a:t>El proyecto </a:t>
            </a:r>
            <a:r>
              <a:rPr lang="es-MX" sz="1800" b="1" dirty="0"/>
              <a:t>HealthConnection</a:t>
            </a:r>
            <a:r>
              <a:rPr lang="es-MX" sz="1800" dirty="0"/>
              <a:t> se centrará en desarrollar un sistema integral de información para clínicas y centros de salud, cubriendo las siguientes áreas clave:</a:t>
            </a:r>
          </a:p>
          <a:p>
            <a:endParaRPr lang="es-MX" sz="1800" dirty="0"/>
          </a:p>
          <a:p>
            <a:pPr>
              <a:buFont typeface="+mj-lt"/>
              <a:buAutoNum type="arabicPeriod"/>
            </a:pPr>
            <a:r>
              <a:rPr lang="es-MX" sz="1800" b="1" dirty="0"/>
              <a:t>Gestión de Citas</a:t>
            </a:r>
            <a:r>
              <a:rPr lang="es-MX" sz="1800" dirty="0"/>
              <a:t>: El sistema permitirá la programación, modificación y cancelación de citas médicas de forma eficiente, con notificaciones automáticas para pacientes y personal médico. Además, se integrará con la agenda de doctores para una mejor organización y asignación de turnos.</a:t>
            </a:r>
          </a:p>
          <a:p>
            <a:pPr>
              <a:buFont typeface="+mj-lt"/>
              <a:buAutoNum type="arabicPeriod"/>
            </a:pPr>
            <a:endParaRPr lang="es-MX" sz="1800" dirty="0"/>
          </a:p>
          <a:p>
            <a:pPr>
              <a:buFont typeface="+mj-lt"/>
              <a:buAutoNum type="arabicPeriod"/>
            </a:pPr>
            <a:r>
              <a:rPr lang="es-MX" sz="1800" b="1" dirty="0"/>
              <a:t>Gestión de Registros de Pacientes</a:t>
            </a:r>
            <a:r>
              <a:rPr lang="es-MX" sz="1800" dirty="0"/>
              <a:t>: Se implementará un módulo para el registro y actualización de la información personal y médica de los pacientes. Este módulo permitirá un acceso rápido a los datos relevantes, asegurando que toda la información esté correctamente gestionada y almacenada.</a:t>
            </a:r>
          </a:p>
          <a:p>
            <a:pPr>
              <a:buFont typeface="+mj-lt"/>
              <a:buAutoNum type="arabicPeriod"/>
            </a:pPr>
            <a:endParaRPr lang="es-MX" sz="1800" dirty="0"/>
          </a:p>
          <a:p>
            <a:pPr>
              <a:buFont typeface="+mj-lt"/>
              <a:buAutoNum type="arabicPeriod"/>
            </a:pPr>
            <a:r>
              <a:rPr lang="es-MX" sz="1800" b="1" dirty="0"/>
              <a:t>Gestión de Personal</a:t>
            </a:r>
            <a:r>
              <a:rPr lang="es-MX" sz="1800" dirty="0"/>
              <a:t>: Se desarrollará un sistema para gestionar la información del personal clínico y administrativo, incluyendo datos personales, horarios de trabajo, permisos, y roles dentro de la clínica..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29" name="Google Shape;129;g2d31c5cac17_1_82"/>
          <p:cNvSpPr txBox="1"/>
          <p:nvPr/>
        </p:nvSpPr>
        <p:spPr>
          <a:xfrm>
            <a:off x="11610475" y="6116050"/>
            <a:ext cx="45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31c5cac17_1_82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latin typeface="+mj-lt"/>
                <a:ea typeface="Times New Roman"/>
                <a:cs typeface="Times New Roman"/>
                <a:sym typeface="Times New Roman"/>
              </a:rPr>
              <a:t>Alcance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g2d31c5cac17_1_82"/>
          <p:cNvSpPr txBox="1"/>
          <p:nvPr/>
        </p:nvSpPr>
        <p:spPr>
          <a:xfrm>
            <a:off x="456236" y="1225729"/>
            <a:ext cx="11154238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spAutoFit/>
          </a:bodyPr>
          <a:lstStyle/>
          <a:p>
            <a:pPr>
              <a:buFont typeface="+mj-lt"/>
              <a:buAutoNum type="arabicPeriod"/>
            </a:pPr>
            <a:endParaRPr lang="es-MX" sz="1800" dirty="0"/>
          </a:p>
          <a:p>
            <a:pPr marL="342900" indent="-342900">
              <a:buFont typeface="+mj-lt"/>
              <a:buAutoNum type="arabicPeriod" startAt="4"/>
            </a:pPr>
            <a:r>
              <a:rPr lang="es-MX" sz="1800" b="1" dirty="0"/>
              <a:t>Gestión de Agenda de Doctores</a:t>
            </a:r>
            <a:r>
              <a:rPr lang="es-MX" sz="1800" dirty="0"/>
              <a:t>: Esta funcionalidad permitirá administrar de forma eficiente los horarios y disponibilidad de los doctores. Se integrará con el sistema de citas para evitar conflictos y maximizar el uso del tiempo de los profesionales.</a:t>
            </a:r>
          </a:p>
          <a:p>
            <a:pPr marL="342900" indent="-342900">
              <a:buFont typeface="+mj-lt"/>
              <a:buAutoNum type="arabicPeriod" startAt="4"/>
            </a:pPr>
            <a:endParaRPr lang="es-MX" sz="1800" dirty="0"/>
          </a:p>
          <a:p>
            <a:pPr marL="342900" indent="-342900">
              <a:buFont typeface="+mj-lt"/>
              <a:buAutoNum type="arabicPeriod" startAt="4"/>
            </a:pPr>
            <a:r>
              <a:rPr lang="es-MX" sz="1800" b="1" dirty="0"/>
              <a:t>Gestión de Informes y Estadísticas</a:t>
            </a:r>
            <a:r>
              <a:rPr lang="es-MX" sz="1800" dirty="0"/>
              <a:t>: El sistema generará informes detallados sobre citas, pacientes atendidos, uso de recursos, y desempeño del personal. Además, incluirá estadísticas que ayudarán a la clínica a tomar decisiones basadas en datos precisos y actualizados.</a:t>
            </a:r>
          </a:p>
          <a:p>
            <a:pPr marL="342900" indent="-342900">
              <a:buFont typeface="+mj-lt"/>
              <a:buAutoNum type="arabicPeriod" startAt="4"/>
            </a:pPr>
            <a:endParaRPr lang="es-MX" sz="1800" dirty="0"/>
          </a:p>
          <a:p>
            <a:pPr marL="342900" indent="-342900">
              <a:buFont typeface="+mj-lt"/>
              <a:buAutoNum type="arabicPeriod" startAt="4"/>
            </a:pPr>
            <a:r>
              <a:rPr lang="es-MX" sz="1800" b="1" dirty="0"/>
              <a:t>Interfaz Amigable</a:t>
            </a:r>
            <a:r>
              <a:rPr lang="es-MX" sz="1800" dirty="0"/>
              <a:t>: El diseño del sistema se enfocará en ofrecer una experiencia de usuario sencilla e intuitiva. Será accesible desde múltiples dispositivos, como computadoras, </a:t>
            </a:r>
            <a:r>
              <a:rPr lang="es-MX" sz="1800" dirty="0" err="1"/>
              <a:t>tablets</a:t>
            </a:r>
            <a:r>
              <a:rPr lang="es-MX" sz="1800" dirty="0"/>
              <a:t> y smartphones, facilitando su uso tanto al personal médico como administrativo.</a:t>
            </a:r>
          </a:p>
          <a:p>
            <a:pPr marL="342900" indent="-342900">
              <a:buFont typeface="+mj-lt"/>
              <a:buAutoNum type="arabicPeriod" startAt="4"/>
            </a:pPr>
            <a:endParaRPr lang="es-MX" sz="1800" dirty="0"/>
          </a:p>
          <a:p>
            <a:pPr marL="342900" indent="-342900">
              <a:buFont typeface="+mj-lt"/>
              <a:buAutoNum type="arabicPeriod" startAt="4"/>
            </a:pPr>
            <a:r>
              <a:rPr lang="es-MX" sz="1800" b="1" dirty="0"/>
              <a:t>Gestión de Afiliaciones</a:t>
            </a:r>
            <a:r>
              <a:rPr lang="es-MX" sz="1800" dirty="0"/>
              <a:t>: Se implementará un módulo para gestionar las afiliaciones de los pacientes a programas o seguros de salud, permitiendo un mejor control sobre los servicios y beneficios que estos pueden recibir.</a:t>
            </a:r>
          </a:p>
          <a:p>
            <a:pPr marL="342900" indent="-342900">
              <a:buFont typeface="+mj-lt"/>
              <a:buAutoNum type="arabicPeriod" startAt="4"/>
            </a:pPr>
            <a:endParaRPr lang="es-MX" sz="1800" dirty="0"/>
          </a:p>
          <a:p>
            <a:pPr marL="342900" indent="-342900">
              <a:buFont typeface="+mj-lt"/>
              <a:buAutoNum type="arabicPeriod" startAt="4"/>
            </a:pPr>
            <a:r>
              <a:rPr lang="es-MX" sz="1800" b="1" dirty="0"/>
              <a:t>Gestión de Historial Clínico de Pacientes</a:t>
            </a:r>
            <a:r>
              <a:rPr lang="es-MX" sz="1800" dirty="0"/>
              <a:t>: El sistema integrará un historial médico completo de los pacientes, con la posibilidad de registrar diagnósticos, tratamientos previos, medicaciones, y resultados de exámenes, facilitando el seguimiento y continuidad de la atención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29" name="Google Shape;129;g2d31c5cac17_1_82"/>
          <p:cNvSpPr txBox="1"/>
          <p:nvPr/>
        </p:nvSpPr>
        <p:spPr>
          <a:xfrm>
            <a:off x="11610475" y="6116050"/>
            <a:ext cx="45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874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31c5cac17_1_33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dirty="0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Modelo</a:t>
            </a:r>
            <a:r>
              <a:rPr lang="es-MX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MX" dirty="0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Relacional</a:t>
            </a:r>
            <a:r>
              <a:rPr lang="es-MX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g2d31c5cac17_1_33"/>
          <p:cNvSpPr txBox="1"/>
          <p:nvPr/>
        </p:nvSpPr>
        <p:spPr>
          <a:xfrm>
            <a:off x="6473725" y="2413000"/>
            <a:ext cx="4325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2d31c5cac17_1_33"/>
          <p:cNvSpPr txBox="1"/>
          <p:nvPr/>
        </p:nvSpPr>
        <p:spPr>
          <a:xfrm>
            <a:off x="11670625" y="6242400"/>
            <a:ext cx="3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2d31c5cac17_1_33"/>
          <p:cNvSpPr txBox="1"/>
          <p:nvPr/>
        </p:nvSpPr>
        <p:spPr>
          <a:xfrm>
            <a:off x="3635700" y="2428450"/>
            <a:ext cx="492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182D06-0D02-B885-7D35-412D98DF8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3986"/>
            <a:ext cx="12192000" cy="50899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31c5cac17_1_24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dirty="0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Diccionario De datos </a:t>
            </a:r>
            <a:endParaRPr dirty="0">
              <a:solidFill>
                <a:schemeClr val="tx1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g2d31c5cac17_1_24"/>
          <p:cNvSpPr txBox="1"/>
          <p:nvPr/>
        </p:nvSpPr>
        <p:spPr>
          <a:xfrm>
            <a:off x="11670625" y="6242400"/>
            <a:ext cx="3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CBD2DB-06BC-71EA-64FE-DC1367151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21" y="1572006"/>
            <a:ext cx="10260000" cy="52859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F57889-D0A7-2D1C-FC51-B70BFF8E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s-CO" dirty="0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Schema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61A5A2-F3DC-8044-8DE4-D27289B898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67"/>
          <a:stretch/>
        </p:blipFill>
        <p:spPr>
          <a:xfrm>
            <a:off x="328311" y="1454987"/>
            <a:ext cx="3585322" cy="536643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A92CAE-9CE9-CA97-3B1B-7C2CF70B0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242" y="1454987"/>
            <a:ext cx="3585323" cy="531296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ED5F85A-0E29-B7CD-DD8D-5DA395D7C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460" y="1454987"/>
            <a:ext cx="3438049" cy="522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701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623</Words>
  <Application>Microsoft Office PowerPoint</Application>
  <PresentationFormat>Panorámica</PresentationFormat>
  <Paragraphs>56</Paragraphs>
  <Slides>27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Calibri</vt:lpstr>
      <vt:lpstr>Times New Roman</vt:lpstr>
      <vt:lpstr>Work Sans Medium</vt:lpstr>
      <vt:lpstr>Tema de Office</vt:lpstr>
      <vt:lpstr>Nombre Del Proyecto</vt:lpstr>
      <vt:lpstr>Logo Del Proyecto  </vt:lpstr>
      <vt:lpstr>Integrantes</vt:lpstr>
      <vt:lpstr>Introducción </vt:lpstr>
      <vt:lpstr>Alcance</vt:lpstr>
      <vt:lpstr>Alcance</vt:lpstr>
      <vt:lpstr>Modelo Relacional </vt:lpstr>
      <vt:lpstr>Diccionario De datos </vt:lpstr>
      <vt:lpstr>Database Schema</vt:lpstr>
      <vt:lpstr>Database Schema</vt:lpstr>
      <vt:lpstr>Database Schema</vt:lpstr>
      <vt:lpstr>Database Data</vt:lpstr>
      <vt:lpstr>Database Data</vt:lpstr>
      <vt:lpstr>Database Data</vt:lpstr>
      <vt:lpstr>Database Procedures</vt:lpstr>
      <vt:lpstr>Database Procedures</vt:lpstr>
      <vt:lpstr>Database Views</vt:lpstr>
      <vt:lpstr>Database Views</vt:lpstr>
      <vt:lpstr>Database Views</vt:lpstr>
      <vt:lpstr>ENCRYPT password</vt:lpstr>
      <vt:lpstr>Database Users</vt:lpstr>
      <vt:lpstr>Frontend Html y Bootstrap</vt:lpstr>
      <vt:lpstr>Frontend Html y Bootstrap</vt:lpstr>
      <vt:lpstr>Frontend Html y Bootstrap</vt:lpstr>
      <vt:lpstr>Crud</vt:lpstr>
      <vt:lpstr>Github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Carlos Andrés Herrera Mora</dc:creator>
  <cp:lastModifiedBy>johny molano</cp:lastModifiedBy>
  <cp:revision>5</cp:revision>
  <dcterms:created xsi:type="dcterms:W3CDTF">2024-03-15T00:49:27Z</dcterms:created>
  <dcterms:modified xsi:type="dcterms:W3CDTF">2024-10-01T07:20:44Z</dcterms:modified>
</cp:coreProperties>
</file>